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3" r:id="rId3"/>
    <p:sldId id="264" r:id="rId4"/>
    <p:sldId id="283" r:id="rId5"/>
    <p:sldId id="284" r:id="rId6"/>
    <p:sldId id="277" r:id="rId7"/>
    <p:sldId id="270" r:id="rId8"/>
    <p:sldId id="278" r:id="rId9"/>
    <p:sldId id="265" r:id="rId10"/>
    <p:sldId id="285" r:id="rId11"/>
    <p:sldId id="286" r:id="rId12"/>
    <p:sldId id="287" r:id="rId13"/>
    <p:sldId id="288" r:id="rId14"/>
    <p:sldId id="289" r:id="rId15"/>
    <p:sldId id="290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3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4" d="100"/>
          <a:sy n="104" d="100"/>
        </p:scale>
        <p:origin x="-8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CE7594-85A9-4FF1-B1C6-EF6400AD53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747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6DFFA-276B-674F-A99C-882811ABC0D5}" type="datetimeFigureOut">
              <a:rPr lang="en-US" smtClean="0"/>
              <a:t>04/03/2016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94ECF-2748-8144-BA85-98CBB32B5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79A9F0-E221-4146-96FB-35F3A869FD66}" type="slidenum">
              <a:rPr lang="en-GB" sz="1200"/>
              <a:pPr/>
              <a:t>11</a:t>
            </a:fld>
            <a:endParaRPr lang="en-GB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GB">
                <a:solidFill>
                  <a:srgbClr val="000000"/>
                </a:solidFill>
                <a:ea typeface="ＭＳ Ｐゴシック" charset="0"/>
              </a:rPr>
              <a:t>“</a:t>
            </a:r>
            <a:r>
              <a:rPr lang="en-US">
                <a:solidFill>
                  <a:srgbClr val="000000"/>
                </a:solidFill>
                <a:ea typeface="ＭＳ Ｐゴシック" charset="0"/>
              </a:rPr>
              <a:t>There is unprecedented concern amongst mathematicians, scientists and engineers in higher education about the mathematical preparedness of new undergraduates. </a:t>
            </a:r>
            <a:r>
              <a:rPr lang="ja-JP" altLang="en-GB">
                <a:solidFill>
                  <a:srgbClr val="000000"/>
                </a:solidFill>
                <a:ea typeface="ＭＳ Ｐゴシック" charset="0"/>
              </a:rPr>
              <a:t>”</a:t>
            </a:r>
            <a:r>
              <a:rPr lang="en-GB">
                <a:solidFill>
                  <a:srgbClr val="000000"/>
                </a:solidFill>
                <a:ea typeface="ＭＳ Ｐゴシック" charset="0"/>
              </a:rPr>
              <a:t> </a:t>
            </a:r>
            <a:br>
              <a:rPr lang="en-GB">
                <a:solidFill>
                  <a:srgbClr val="000000"/>
                </a:solidFill>
                <a:ea typeface="ＭＳ Ｐゴシック" charset="0"/>
              </a:rPr>
            </a:br>
            <a:r>
              <a:rPr lang="en-GB">
                <a:solidFill>
                  <a:srgbClr val="000000"/>
                </a:solidFill>
                <a:ea typeface="ＭＳ Ｐゴシック" charset="0"/>
              </a:rPr>
              <a:t>                                                  </a:t>
            </a:r>
            <a:r>
              <a:rPr lang="en-GB" sz="1100">
                <a:solidFill>
                  <a:srgbClr val="000000"/>
                </a:solidFill>
                <a:ea typeface="ＭＳ Ｐゴシック" charset="0"/>
              </a:rPr>
              <a:t>LMS, IMA, RSS, 1995, </a:t>
            </a:r>
            <a:r>
              <a:rPr lang="en-GB" sz="1100" i="1">
                <a:solidFill>
                  <a:srgbClr val="000000"/>
                </a:solidFill>
                <a:ea typeface="ＭＳ Ｐゴシック" charset="0"/>
              </a:rPr>
              <a:t>Tackling the Mathematics Problem</a:t>
            </a:r>
            <a:r>
              <a:rPr lang="en-GB" sz="1100">
                <a:solidFill>
                  <a:srgbClr val="000000"/>
                </a:solidFill>
                <a:ea typeface="ＭＳ Ｐゴシック" charset="0"/>
              </a:rPr>
              <a:t>.</a:t>
            </a:r>
            <a:endParaRPr lang="en-US"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20E3EE-6F43-1B4B-9C6B-D8B8160AB4CC}" type="slidenum">
              <a:rPr lang="en-GB" sz="1200"/>
              <a:pPr/>
              <a:t>12</a:t>
            </a:fld>
            <a:endParaRPr lang="en-GB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5719" y="685838"/>
            <a:ext cx="5006564" cy="3429182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GB">
                <a:solidFill>
                  <a:srgbClr val="000000"/>
                </a:solidFill>
                <a:ea typeface="ＭＳ Ｐゴシック" charset="0"/>
              </a:rPr>
              <a:t>“</a:t>
            </a:r>
            <a:r>
              <a:rPr lang="en-US">
                <a:solidFill>
                  <a:srgbClr val="000000"/>
                </a:solidFill>
                <a:ea typeface="ＭＳ Ｐゴシック" charset="0"/>
              </a:rPr>
              <a:t>There is unprecedented concern amongst mathematicians, scientists and engineers in higher education about the mathematical preparedness of new undergraduates. </a:t>
            </a:r>
            <a:r>
              <a:rPr lang="ja-JP" altLang="en-GB">
                <a:solidFill>
                  <a:srgbClr val="000000"/>
                </a:solidFill>
                <a:ea typeface="ＭＳ Ｐゴシック" charset="0"/>
              </a:rPr>
              <a:t>”</a:t>
            </a:r>
            <a:r>
              <a:rPr lang="en-GB">
                <a:solidFill>
                  <a:srgbClr val="000000"/>
                </a:solidFill>
                <a:ea typeface="ＭＳ Ｐゴシック" charset="0"/>
              </a:rPr>
              <a:t> </a:t>
            </a:r>
            <a:br>
              <a:rPr lang="en-GB">
                <a:solidFill>
                  <a:srgbClr val="000000"/>
                </a:solidFill>
                <a:ea typeface="ＭＳ Ｐゴシック" charset="0"/>
              </a:rPr>
            </a:br>
            <a:r>
              <a:rPr lang="en-GB">
                <a:solidFill>
                  <a:srgbClr val="000000"/>
                </a:solidFill>
                <a:ea typeface="ＭＳ Ｐゴシック" charset="0"/>
              </a:rPr>
              <a:t>                                                  </a:t>
            </a:r>
            <a:r>
              <a:rPr lang="en-GB" sz="1100">
                <a:solidFill>
                  <a:srgbClr val="000000"/>
                </a:solidFill>
                <a:ea typeface="ＭＳ Ｐゴシック" charset="0"/>
              </a:rPr>
              <a:t>LMS, IMA, RSS, 1995, </a:t>
            </a:r>
            <a:r>
              <a:rPr lang="en-GB" sz="1100" i="1">
                <a:solidFill>
                  <a:srgbClr val="000000"/>
                </a:solidFill>
                <a:ea typeface="ＭＳ Ｐゴシック" charset="0"/>
              </a:rPr>
              <a:t>Tackling the Mathematics Problem</a:t>
            </a:r>
            <a:r>
              <a:rPr lang="en-GB" sz="1100">
                <a:solidFill>
                  <a:srgbClr val="000000"/>
                </a:solidFill>
                <a:ea typeface="ＭＳ Ｐゴシック" charset="0"/>
              </a:rPr>
              <a:t>.</a:t>
            </a:r>
            <a:endParaRPr lang="en-US">
              <a:ea typeface="ＭＳ Ｐゴシック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2EE016-AD41-4742-BDA8-FC900EE7DBA0}" type="slidenum">
              <a:rPr lang="en-GB" sz="1200"/>
              <a:pPr/>
              <a:t>13</a:t>
            </a:fld>
            <a:endParaRPr lang="en-GB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</a:rPr>
              <a:t>ACME, based at the Royal Society,  aims to influence strategy and policy with a view to improve mathematics teaching and learning in England.</a:t>
            </a:r>
          </a:p>
          <a:p>
            <a:r>
              <a:rPr lang="en-US">
                <a:ea typeface="ＭＳ Ｐゴシック" charset="0"/>
              </a:rPr>
              <a:t>ACME have just recently published two reports on the mathematics needed in the workplace and in higher education, and the mathematical needs of learners.</a:t>
            </a:r>
          </a:p>
          <a:p>
            <a:r>
              <a:rPr lang="en-US">
                <a:ea typeface="ＭＳ Ｐゴシック" charset="0"/>
              </a:rPr>
              <a:t>Some of their findings are quite stark – let me share just one with  you.</a:t>
            </a:r>
          </a:p>
          <a:p>
            <a:endParaRPr lang="en-US">
              <a:ea typeface="ＭＳ Ｐゴシック" charset="0"/>
            </a:endParaRPr>
          </a:p>
          <a:p>
            <a:r>
              <a:rPr lang="en-US" i="1">
                <a:ea typeface="ＭＳ Ｐゴシック" charset="0"/>
              </a:rPr>
              <a:t>Over 60% of  students entering higher education courses which require good mathematical skills beyond GCSE level have not benefitted from higher level study  - these students are to be found in universities through England in departments such as Chemistry, Economics, Engineering, Design and Technology…</a:t>
            </a:r>
          </a:p>
          <a:p>
            <a:endParaRPr lang="en-US" i="1">
              <a:ea typeface="ＭＳ Ｐゴシック" charset="0"/>
            </a:endParaRPr>
          </a:p>
          <a:p>
            <a:r>
              <a:rPr lang="en-US" i="1">
                <a:ea typeface="ＭＳ Ｐゴシック" charset="0"/>
              </a:rPr>
              <a:t>This is in stark contrast to many other countries; Germany for example requires all its students to study mathematics until age 18.</a:t>
            </a:r>
            <a:endParaRPr lang="en-US">
              <a:ea typeface="ＭＳ Ｐゴシック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1D9360-E8E9-584E-A138-4F3B1BF33C4E}" type="slidenum">
              <a:rPr lang="en-GB" sz="1200"/>
              <a:pPr/>
              <a:t>14</a:t>
            </a:fld>
            <a:endParaRPr lang="en-GB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ACME, based at the Royal Society,  aims to influence strategy and policy with a view to improve mathematics teaching and learning in England.</a:t>
            </a:r>
          </a:p>
          <a:p>
            <a:r>
              <a:rPr lang="en-US" dirty="0" smtClean="0"/>
              <a:t>ACME</a:t>
            </a:r>
            <a:r>
              <a:rPr lang="en-US" baseline="0" dirty="0" smtClean="0"/>
              <a:t> have just recently published two reports on the mathematics needed in the workplace and in higher education, and the mathematical needs of learners.</a:t>
            </a:r>
          </a:p>
          <a:p>
            <a:r>
              <a:rPr lang="en-US" baseline="0" dirty="0" smtClean="0"/>
              <a:t>Some of their findings are quite stark – let me share just one with  you.</a:t>
            </a:r>
          </a:p>
          <a:p>
            <a:endParaRPr lang="en-US" baseline="0" dirty="0" smtClean="0"/>
          </a:p>
          <a:p>
            <a:r>
              <a:rPr lang="en-US" sz="1200" i="1" dirty="0" smtClean="0">
                <a:solidFill>
                  <a:schemeClr val="tx1"/>
                </a:solidFill>
              </a:rPr>
              <a:t>Over 60% of  students entering higher education courses which require good mathematical skills beyond GCSE level have not benefitted from higher level study  - these students are to be found</a:t>
            </a:r>
            <a:r>
              <a:rPr lang="en-US" sz="1200" i="1" baseline="0" dirty="0" smtClean="0">
                <a:solidFill>
                  <a:schemeClr val="tx1"/>
                </a:solidFill>
              </a:rPr>
              <a:t> in universities through England in departments such as Chemistry, Economics, Engineering, Design and Technology…</a:t>
            </a:r>
          </a:p>
          <a:p>
            <a:endParaRPr lang="en-US" sz="1200" i="1" baseline="0" dirty="0" smtClean="0">
              <a:solidFill>
                <a:schemeClr val="tx1"/>
              </a:solidFill>
            </a:endParaRPr>
          </a:p>
          <a:p>
            <a:r>
              <a:rPr lang="en-US" sz="1200" i="1" baseline="0" dirty="0" smtClean="0">
                <a:solidFill>
                  <a:schemeClr val="tx1"/>
                </a:solidFill>
              </a:rPr>
              <a:t>This is in stark contrast to many other countries; Germany for example requires all its students to study mathematics until age 18.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5EAF80-85D7-4333-80A8-FE40C3A0973F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E368CA-FCC5-46F9-90B9-3B8A210F8BA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CAE58B-315B-44C4-848E-53FD65FB8B9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8B26B8-AEAA-4AEB-B3D4-4E33207027B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A383C4-546A-4DE4-8878-BF61D4E65F7E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49330"/>
            <a:ext cx="1714981" cy="70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FB6F25-D472-4572-9951-D518F82546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336097-140D-4A84-BA77-75D19EF1E7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30861A-21BE-4F03-AE33-15752AF3019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21EE93-AFED-463E-9828-3866CC9591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A591C2-2BD6-4AB8-89CB-F4A7F720E9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07D1CE-C6BC-4947-8796-25CF4C554C0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944A9B-46ED-4D2B-A180-5CE885C2EB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A169F4-BCB8-488A-A9EE-DDBAFBFE4D5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6" name="Picture 12" descr="pp3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700338" y="2133600"/>
            <a:ext cx="3549650" cy="3808413"/>
          </a:xfrm>
          <a:prstGeom prst="rect">
            <a:avLst/>
          </a:prstGeom>
          <a:noFill/>
        </p:spPr>
      </p:pic>
      <p:pic>
        <p:nvPicPr>
          <p:cNvPr id="1037" name="Picture 13" descr="pp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84888" y="5545138"/>
            <a:ext cx="3059112" cy="13128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00398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003986"/>
          </a:solidFill>
          <a:latin typeface="Verdana" pitchFamily="34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003986"/>
          </a:solidFill>
          <a:latin typeface="Verdana" pitchFamily="34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003986"/>
          </a:solidFill>
          <a:latin typeface="Verdana" pitchFamily="34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003986"/>
          </a:solidFill>
          <a:latin typeface="Verdana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3986"/>
          </a:solidFill>
          <a:latin typeface="Verdana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3986"/>
          </a:solidFill>
          <a:latin typeface="Verdana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3986"/>
          </a:solidFill>
          <a:latin typeface="Verdana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3986"/>
          </a:solidFill>
          <a:latin typeface="Verdana" pitchFamily="34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rgbClr val="00398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03986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3986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986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98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98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98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98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98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9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 sz="3600" dirty="0" smtClean="0"/>
              <a:t>Postgraduates who Tutor in Mathematics Support </a:t>
            </a:r>
            <a:r>
              <a:rPr lang="en-US" sz="3600" dirty="0" err="1" smtClean="0"/>
              <a:t>Centres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Workshop</a:t>
            </a:r>
          </a:p>
          <a:p>
            <a:endParaRPr lang="en-US" dirty="0" smtClean="0"/>
          </a:p>
        </p:txBody>
      </p:sp>
      <p:pic>
        <p:nvPicPr>
          <p:cNvPr id="6" name="Picture 5" descr="sigma_cmyk_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60648"/>
            <a:ext cx="3048000" cy="1307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Mathematics support – </a:t>
            </a:r>
            <a:r>
              <a:rPr lang="en-GB" sz="2800" dirty="0" smtClean="0"/>
              <a:t>Why is it needed </a:t>
            </a:r>
            <a:r>
              <a:rPr lang="en-US" sz="2800" dirty="0"/>
              <a:t>?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>[</a:t>
            </a:r>
            <a:r>
              <a:rPr lang="en-US" sz="1400" dirty="0"/>
              <a:t>some suggested responses; these will vary from institution to institution]</a:t>
            </a:r>
            <a:endParaRPr lang="en-US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762472"/>
            <a:ext cx="7772400" cy="4114800"/>
          </a:xfrm>
        </p:spPr>
        <p:txBody>
          <a:bodyPr/>
          <a:lstStyle/>
          <a:p>
            <a:r>
              <a:rPr lang="en-US" sz="2400" dirty="0" smtClean="0"/>
              <a:t>In the UK </a:t>
            </a:r>
            <a:r>
              <a:rPr lang="en-US" sz="2400" dirty="0" err="1" smtClean="0"/>
              <a:t>maths</a:t>
            </a:r>
            <a:r>
              <a:rPr lang="en-US" sz="2400" dirty="0" smtClean="0"/>
              <a:t> support began </a:t>
            </a:r>
            <a:r>
              <a:rPr lang="en-US" sz="2400" dirty="0" smtClean="0"/>
              <a:t>to take off in the 1990s in response to many students struggling with mathematics at university 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000" dirty="0" smtClean="0"/>
              <a:t>Failure, withdrawal, disappointment, dissatisfaction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Increasingly quantitative nature of many disciplines – e.g. biosciences, social sciences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Many many reports draw attention to a serious </a:t>
            </a:r>
            <a:r>
              <a:rPr lang="en-US" sz="2400" dirty="0" err="1" smtClean="0"/>
              <a:t>maths</a:t>
            </a:r>
            <a:r>
              <a:rPr lang="en-US" sz="2400" dirty="0" smtClean="0"/>
              <a:t> problem in the UK.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2609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The </a:t>
            </a:r>
            <a:r>
              <a:rPr lang="ja-JP" altLang="en-GB" dirty="0">
                <a:latin typeface="Arial" charset="0"/>
                <a:ea typeface="ＭＳ Ｐゴシック" charset="0"/>
              </a:rPr>
              <a:t>“</a:t>
            </a:r>
            <a:r>
              <a:rPr lang="en-GB" dirty="0">
                <a:latin typeface="Arial" charset="0"/>
                <a:ea typeface="ＭＳ Ｐゴシック" charset="0"/>
              </a:rPr>
              <a:t>mathematics problem</a:t>
            </a:r>
            <a:r>
              <a:rPr lang="ja-JP" altLang="en-GB" dirty="0">
                <a:latin typeface="Arial" charset="0"/>
                <a:ea typeface="ＭＳ Ｐゴシック" charset="0"/>
              </a:rPr>
              <a:t>”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– a plethora of reports</a:t>
            </a:r>
          </a:p>
        </p:txBody>
      </p:sp>
      <p:pic>
        <p:nvPicPr>
          <p:cNvPr id="51203" name="Picture 4" descr="temp6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24" y="165544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 descr="temp3.ti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6670">
            <a:off x="579438" y="1947205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7" descr="temp4.ti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9245">
            <a:off x="5418489" y="1956683"/>
            <a:ext cx="1752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8" descr="temp5.tif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9402">
            <a:off x="341313" y="35179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9" descr="course_t_new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17526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788">
            <a:off x="5006331" y="3326347"/>
            <a:ext cx="170815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emp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7348">
            <a:off x="7092280" y="3404581"/>
            <a:ext cx="1691151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1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3"/>
          <p:cNvSpPr>
            <a:spLocks noChangeArrowheads="1"/>
          </p:cNvSpPr>
          <p:nvPr/>
        </p:nvSpPr>
        <p:spPr bwMode="auto">
          <a:xfrm>
            <a:off x="304800" y="1828800"/>
            <a:ext cx="3048000" cy="388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299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The </a:t>
            </a:r>
            <a:r>
              <a:rPr lang="ja-JP" altLang="en-GB" dirty="0">
                <a:latin typeface="Arial" charset="0"/>
                <a:ea typeface="ＭＳ Ｐゴシック" charset="0"/>
              </a:rPr>
              <a:t>“</a:t>
            </a:r>
            <a:r>
              <a:rPr lang="en-GB" dirty="0">
                <a:latin typeface="Arial" charset="0"/>
                <a:ea typeface="ＭＳ Ｐゴシック" charset="0"/>
              </a:rPr>
              <a:t>mathematics problem</a:t>
            </a:r>
            <a:r>
              <a:rPr lang="ja-JP" altLang="en-GB" dirty="0">
                <a:latin typeface="Arial" charset="0"/>
                <a:ea typeface="ＭＳ Ｐゴシック" charset="0"/>
              </a:rPr>
              <a:t>”</a:t>
            </a:r>
            <a:r>
              <a:rPr lang="en-GB" dirty="0">
                <a:latin typeface="Arial" charset="0"/>
                <a:ea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</a:rPr>
              <a:t>– a plethora of reports</a:t>
            </a:r>
          </a:p>
        </p:txBody>
      </p:sp>
      <p:pic>
        <p:nvPicPr>
          <p:cNvPr id="55300" name="Picture 5" descr="temp3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2773363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05200" y="2895600"/>
            <a:ext cx="54102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GB" sz="2000" i="1">
                <a:solidFill>
                  <a:srgbClr val="000000"/>
                </a:solidFill>
              </a:rPr>
              <a:t>higher education has little option but to accommodate to the students emerging from the current GCE [ie pre-university schooling] process.</a:t>
            </a:r>
            <a:r>
              <a:rPr lang="en-GB" sz="1800">
                <a:solidFill>
                  <a:srgbClr val="000000"/>
                </a:solidFill>
              </a:rPr>
              <a:t/>
            </a:r>
            <a:br>
              <a:rPr lang="en-GB" sz="1800">
                <a:solidFill>
                  <a:srgbClr val="000000"/>
                </a:solidFill>
              </a:rPr>
            </a:br>
            <a:r>
              <a:rPr lang="en-GB" sz="1800">
                <a:solidFill>
                  <a:srgbClr val="000000"/>
                </a:solidFill>
              </a:rPr>
              <a:t>                                 Prof. Sir Adrian Smith, 2004, </a:t>
            </a:r>
          </a:p>
          <a:p>
            <a:pPr eaLnBrk="0" hangingPunct="0"/>
            <a:r>
              <a:rPr lang="en-GB" sz="1800" i="1">
                <a:solidFill>
                  <a:srgbClr val="000000"/>
                </a:solidFill>
              </a:rPr>
              <a:t>            Making Mathematics Count</a:t>
            </a:r>
            <a:r>
              <a:rPr lang="en-GB" sz="1800">
                <a:solidFill>
                  <a:srgbClr val="000000"/>
                </a:solidFill>
              </a:rPr>
              <a:t>: Section 4.39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6126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en-GB" dirty="0">
                <a:latin typeface="Arial" charset="0"/>
                <a:ea typeface="ＭＳ Ｐゴシック" charset="0"/>
              </a:rPr>
              <a:t>The </a:t>
            </a:r>
            <a:r>
              <a:rPr lang="ja-JP" altLang="en-GB" dirty="0">
                <a:latin typeface="Arial" charset="0"/>
                <a:ea typeface="ＭＳ Ｐゴシック" charset="0"/>
              </a:rPr>
              <a:t>“</a:t>
            </a:r>
            <a:r>
              <a:rPr lang="en-GB" dirty="0">
                <a:latin typeface="Arial" charset="0"/>
                <a:ea typeface="ＭＳ Ｐゴシック" charset="0"/>
              </a:rPr>
              <a:t>mathematics problem</a:t>
            </a:r>
            <a:r>
              <a:rPr lang="ja-JP" altLang="en-GB" dirty="0">
                <a:latin typeface="Arial" charset="0"/>
                <a:ea typeface="ＭＳ Ｐゴシック" charset="0"/>
              </a:rPr>
              <a:t>”</a:t>
            </a:r>
            <a:r>
              <a:rPr lang="en-US" dirty="0">
                <a:latin typeface="Arial" charset="0"/>
                <a:ea typeface="ＭＳ Ｐゴシック" charset="0"/>
              </a:rPr>
              <a:t>– a plethora of reports</a:t>
            </a:r>
          </a:p>
        </p:txBody>
      </p:sp>
      <p:pic>
        <p:nvPicPr>
          <p:cNvPr id="8" name="Picture 7" descr="temp4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860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81400" y="1905000"/>
            <a:ext cx="50292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000" i="1">
                <a:solidFill>
                  <a:srgbClr val="FF0000"/>
                </a:solidFill>
              </a:rPr>
              <a:t>Acute problems </a:t>
            </a:r>
            <a:r>
              <a:rPr lang="en-US" sz="2000" i="1">
                <a:solidFill>
                  <a:srgbClr val="000000"/>
                </a:solidFill>
              </a:rPr>
              <a:t>now confront those teaching mathematics and mathematics-based modules </a:t>
            </a:r>
            <a:r>
              <a:rPr lang="en-US" sz="2000" i="1">
                <a:solidFill>
                  <a:srgbClr val="FF0000"/>
                </a:solidFill>
              </a:rPr>
              <a:t>across the full range of universities</a:t>
            </a:r>
            <a:r>
              <a:rPr lang="en-US" sz="2000" i="1">
                <a:solidFill>
                  <a:srgbClr val="000000"/>
                </a:solidFill>
              </a:rPr>
              <a:t>…..</a:t>
            </a:r>
            <a:r>
              <a:rPr lang="en-US" sz="2000">
                <a:solidFill>
                  <a:srgbClr val="000000"/>
                </a:solidFill>
              </a:rPr>
              <a:t/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/>
            </a:r>
            <a:br>
              <a:rPr lang="en-US" sz="2000">
                <a:solidFill>
                  <a:srgbClr val="000000"/>
                </a:solidFill>
              </a:rPr>
            </a:br>
            <a:endParaRPr lang="en-US" sz="18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81400" y="3657600"/>
            <a:ext cx="4876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 dirty="0">
                <a:solidFill>
                  <a:srgbClr val="000000"/>
                </a:solidFill>
              </a:rPr>
              <a:t>Prompt and effective support should be available to students whose mathematical background is found wanting…..</a:t>
            </a:r>
            <a:br>
              <a:rPr lang="en-US" sz="2000" i="1" dirty="0">
                <a:solidFill>
                  <a:srgbClr val="000000"/>
                </a:solidFill>
              </a:rPr>
            </a:br>
            <a:r>
              <a:rPr lang="en-US" sz="2000" i="1" dirty="0">
                <a:solidFill>
                  <a:srgbClr val="000000"/>
                </a:solidFill>
              </a:rPr>
              <a:t/>
            </a:r>
            <a:br>
              <a:rPr lang="en-US" sz="2000" i="1" dirty="0">
                <a:solidFill>
                  <a:srgbClr val="000000"/>
                </a:solidFill>
              </a:rPr>
            </a:br>
            <a:r>
              <a:rPr lang="en-US" sz="2000" i="1" dirty="0">
                <a:solidFill>
                  <a:srgbClr val="000000"/>
                </a:solidFill>
              </a:rPr>
              <a:t>         </a:t>
            </a:r>
            <a:r>
              <a:rPr lang="en-US" sz="1800" dirty="0" smtClean="0">
                <a:solidFill>
                  <a:srgbClr val="000000"/>
                </a:solidFill>
              </a:rPr>
              <a:t>Measuring </a:t>
            </a:r>
            <a:r>
              <a:rPr lang="en-US" sz="1800" dirty="0">
                <a:solidFill>
                  <a:srgbClr val="000000"/>
                </a:solidFill>
              </a:rPr>
              <a:t>the mathematics problem.   </a:t>
            </a:r>
          </a:p>
          <a:p>
            <a:r>
              <a:rPr lang="en-US" sz="1800" dirty="0">
                <a:solidFill>
                  <a:srgbClr val="000000"/>
                </a:solidFill>
              </a:rPr>
              <a:t>                          Engineering Council (2000)</a:t>
            </a:r>
            <a:endParaRPr lang="en-US" sz="1800" dirty="0"/>
          </a:p>
          <a:p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68716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ACME report 2011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19600" y="1524000"/>
            <a:ext cx="4603750" cy="533400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ACME – Advisory Committee on Mathematics Education – </a:t>
            </a:r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June 2011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</a:b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r>
              <a:rPr lang="en-US" sz="1800" i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We estimate that of those entering higher education in any year, some </a:t>
            </a:r>
            <a:r>
              <a:rPr lang="en-US" sz="18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330,000</a:t>
            </a:r>
            <a:r>
              <a:rPr lang="en-US" sz="1800" i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would benefit from recent experience of studying some mathematics (including statistics) at a level beyond GCSE.</a:t>
            </a:r>
            <a:br>
              <a:rPr lang="en-US" sz="1800" i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</a:b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r>
              <a:rPr lang="en-US" sz="1800" i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At the moment fewer than </a:t>
            </a:r>
            <a:r>
              <a:rPr lang="en-US" sz="18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125,000</a:t>
            </a:r>
            <a:r>
              <a:rPr lang="en-US" sz="1800" i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 have done so.</a:t>
            </a:r>
            <a:br>
              <a:rPr lang="en-US" sz="1800" i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</a:b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Over 60% of  students entering higher education courses which require good mathematical skills beyond GCSE level have not benefitted from higher level study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</a:rPr>
            </a:b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1513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99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92480" cy="724942"/>
          </a:xfrm>
        </p:spPr>
        <p:txBody>
          <a:bodyPr/>
          <a:lstStyle/>
          <a:p>
            <a:r>
              <a:rPr lang="en-US" sz="3600" dirty="0" smtClean="0"/>
              <a:t>Is the UK an outlier in upper secondary </a:t>
            </a:r>
            <a:r>
              <a:rPr lang="en-US" sz="3600" dirty="0" err="1" smtClean="0"/>
              <a:t>maths</a:t>
            </a:r>
            <a:r>
              <a:rPr lang="en-US" sz="3600" dirty="0" smtClean="0"/>
              <a:t> education ?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447800"/>
            <a:ext cx="5508104" cy="4800600"/>
          </a:xfrm>
        </p:spPr>
        <p:txBody>
          <a:bodyPr/>
          <a:lstStyle/>
          <a:p>
            <a:r>
              <a:rPr lang="en-US" sz="2000" dirty="0" smtClean="0"/>
              <a:t>Nuffield Foundation Report (2010)</a:t>
            </a:r>
          </a:p>
          <a:p>
            <a:r>
              <a:rPr lang="en-US" sz="2000" dirty="0"/>
              <a:t>In a survey of 24 countries, England, Wales and Northern Ireland had the lowest levels of participation in upper secondary mathematics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They were the </a:t>
            </a:r>
            <a:r>
              <a:rPr lang="en-US" sz="2000" b="1" i="1" dirty="0"/>
              <a:t>only</a:t>
            </a:r>
            <a:r>
              <a:rPr lang="en-US" sz="2000" dirty="0"/>
              <a:t> countries in which fewer than 20% of upper secondary students study </a:t>
            </a:r>
            <a:r>
              <a:rPr lang="en-US" sz="2000" dirty="0" err="1"/>
              <a:t>maths</a:t>
            </a:r>
            <a:r>
              <a:rPr lang="en-US" sz="2000" dirty="0"/>
              <a:t>. This includes all </a:t>
            </a:r>
            <a:r>
              <a:rPr lang="en-US" sz="2000" dirty="0" smtClean="0"/>
              <a:t>mathematics qualifications </a:t>
            </a:r>
            <a:r>
              <a:rPr lang="en-US" sz="2000" dirty="0"/>
              <a:t>at this </a:t>
            </a:r>
            <a:r>
              <a:rPr lang="en-US" sz="2000" dirty="0" smtClean="0"/>
              <a:t>level.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E</a:t>
            </a:r>
            <a:r>
              <a:rPr lang="en-US" sz="2000" dirty="0" smtClean="0"/>
              <a:t>ngland</a:t>
            </a:r>
            <a:r>
              <a:rPr lang="en-US" sz="2000" dirty="0"/>
              <a:t>, Scotland, Wales and Northern Ireland are four of only six countries that do not require compulsory participation in mathematics at upper secondary for any students.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7" name="Picture 6" descr="tem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5612">
            <a:off x="5658594" y="1556792"/>
            <a:ext cx="329198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9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Current thinking: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lvl="1"/>
            <a:r>
              <a:rPr lang="en-US" sz="2400" dirty="0" err="1" smtClean="0"/>
              <a:t>maths</a:t>
            </a:r>
            <a:r>
              <a:rPr lang="en-US" sz="2400" dirty="0" smtClean="0"/>
              <a:t> support – support for all – not just the struggling student, not just remedial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enhancement </a:t>
            </a:r>
            <a:r>
              <a:rPr lang="en-US" sz="2400" dirty="0" smtClean="0"/>
              <a:t>model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/>
              <a:t>v</a:t>
            </a:r>
            <a:r>
              <a:rPr lang="en-US" sz="2400" dirty="0" smtClean="0"/>
              <a:t>aluable contribution to improving employability of graduates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League tables, competition, NSS and student satisfaction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Why is tutoring in a support centre different from module tutoring ?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Why is tutoring in a support centre different from module tutoring </a:t>
            </a:r>
            <a:r>
              <a:rPr lang="en-GB" sz="2800" dirty="0" smtClean="0"/>
              <a:t>?</a:t>
            </a:r>
            <a:br>
              <a:rPr lang="en-GB" sz="2800" dirty="0" smtClean="0"/>
            </a:br>
            <a:r>
              <a:rPr lang="en-US" sz="1400" dirty="0"/>
              <a:t>[some suggested responses; these will vary from institution to institution]</a:t>
            </a:r>
            <a:endParaRPr lang="en-US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sz="2000" dirty="0" smtClean="0"/>
              <a:t>Don’t necessarily know who the students are, nor which departments they have come from.</a:t>
            </a:r>
          </a:p>
          <a:p>
            <a:r>
              <a:rPr lang="en-US" sz="2000" dirty="0" smtClean="0"/>
              <a:t>Don’t necessarily know what they should have been taught, what they should have already learned.</a:t>
            </a:r>
          </a:p>
          <a:p>
            <a:r>
              <a:rPr lang="en-US" sz="2000" dirty="0" smtClean="0"/>
              <a:t>Students may be from departments which are not traditionally taught mathematics (e.g. geography, business studies) and may be very alienated, intimidated, nervous….</a:t>
            </a:r>
          </a:p>
          <a:p>
            <a:r>
              <a:rPr lang="en-US" sz="2000" dirty="0" smtClean="0"/>
              <a:t>Students may not want to discuss their problems with staff who teach them</a:t>
            </a:r>
          </a:p>
          <a:p>
            <a:r>
              <a:rPr lang="en-US" sz="2000" dirty="0" smtClean="0"/>
              <a:t>They may be poorly-prepared for what is expected of them</a:t>
            </a:r>
          </a:p>
          <a:p>
            <a:r>
              <a:rPr lang="en-US" sz="2000" dirty="0" smtClean="0"/>
              <a:t>More difficult to prepare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Activity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GB" sz="2800" dirty="0" smtClean="0"/>
              <a:t>On your own, write down:</a:t>
            </a:r>
          </a:p>
          <a:p>
            <a:endParaRPr lang="en-GB" sz="2000" dirty="0" smtClean="0"/>
          </a:p>
          <a:p>
            <a:pPr lvl="1"/>
            <a:r>
              <a:rPr lang="en-GB" sz="2000" dirty="0" smtClean="0"/>
              <a:t>One item that you want to learn or get from today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000" dirty="0" smtClean="0"/>
              <a:t>At least one question that you would like answered by the end of this session</a:t>
            </a:r>
            <a:br>
              <a:rPr lang="en-GB" sz="2000" dirty="0" smtClean="0"/>
            </a:br>
            <a:r>
              <a:rPr lang="en-GB" sz="2000" dirty="0" smtClean="0">
                <a:solidFill>
                  <a:srgbClr val="000000"/>
                </a:solidFill>
              </a:rPr>
              <a:t/>
            </a:r>
            <a:br>
              <a:rPr lang="en-GB" sz="2000" dirty="0" smtClean="0">
                <a:solidFill>
                  <a:srgbClr val="000000"/>
                </a:solidFill>
              </a:rPr>
            </a:b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Mathematics support – what is it 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What do you think it is </a:t>
            </a:r>
            <a:r>
              <a:rPr lang="en-GB" sz="2400" dirty="0" smtClean="0"/>
              <a:t>? </a:t>
            </a:r>
            <a:br>
              <a:rPr lang="en-GB" sz="2400" dirty="0" smtClean="0"/>
            </a:br>
            <a:r>
              <a:rPr lang="en-GB" sz="2400" dirty="0" smtClean="0"/>
              <a:t>What does this term mean to you  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Mathematics support – what is it </a:t>
            </a:r>
            <a:r>
              <a:rPr lang="en-US" sz="2800" dirty="0" smtClean="0"/>
              <a:t>?</a:t>
            </a:r>
            <a:br>
              <a:rPr lang="en-US" sz="2800" dirty="0" smtClean="0"/>
            </a:br>
            <a:r>
              <a:rPr lang="en-US" sz="1400" dirty="0" smtClean="0"/>
              <a:t>[some suggested responses; these will vary from institution to institution]</a:t>
            </a:r>
            <a:endParaRPr lang="en-US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activities and/or resources provided to support and enhance students’ learning of mathematics or statistics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in any subject, at any level of higher education,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and which are provided </a:t>
            </a:r>
            <a:r>
              <a:rPr lang="en-GB" sz="2400" i="1" dirty="0" smtClean="0"/>
              <a:t>separately and</a:t>
            </a:r>
            <a:r>
              <a:rPr lang="en-GB" sz="2400" dirty="0" smtClean="0"/>
              <a:t> </a:t>
            </a:r>
            <a:r>
              <a:rPr lang="en-GB" sz="2400" i="1" dirty="0" smtClean="0"/>
              <a:t>in addition to</a:t>
            </a:r>
            <a:r>
              <a:rPr lang="en-GB" sz="2400" dirty="0" smtClean="0"/>
              <a:t> traditional lectures, tutorials, examples classes, personal tutorial sessions.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165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A m</a:t>
            </a:r>
            <a:r>
              <a:rPr lang="en-GB" sz="2800" dirty="0" smtClean="0"/>
              <a:t>athematics support centre </a:t>
            </a:r>
            <a:r>
              <a:rPr lang="en-GB" sz="2800" dirty="0" smtClean="0"/>
              <a:t>– what is it 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What is a support centre ?</a:t>
            </a:r>
          </a:p>
          <a:p>
            <a:r>
              <a:rPr lang="en-GB" sz="2400" dirty="0" smtClean="0"/>
              <a:t>What does your centre look like ?</a:t>
            </a:r>
          </a:p>
          <a:p>
            <a:r>
              <a:rPr lang="en-GB" sz="2400" dirty="0" smtClean="0"/>
              <a:t>How does your centre operate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267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A mathematics support centre  – what is it </a:t>
            </a:r>
            <a:r>
              <a:rPr lang="en-US" sz="2800" dirty="0"/>
              <a:t>?</a:t>
            </a:r>
            <a:br>
              <a:rPr lang="en-US" sz="2800" dirty="0"/>
            </a:br>
            <a:r>
              <a:rPr lang="en-US" sz="1400" dirty="0"/>
              <a:t>[some suggested responses; these will vary from institution to institution]</a:t>
            </a:r>
            <a:endParaRPr lang="en-US" sz="1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06488"/>
            <a:ext cx="7772400" cy="4114800"/>
          </a:xfrm>
        </p:spPr>
        <p:txBody>
          <a:bodyPr/>
          <a:lstStyle/>
          <a:p>
            <a:r>
              <a:rPr lang="en-GB" sz="2000" dirty="0" smtClean="0"/>
              <a:t>Dedicated (real) space in which to offer support</a:t>
            </a:r>
          </a:p>
          <a:p>
            <a:r>
              <a:rPr lang="en-GB" sz="2000" dirty="0" smtClean="0"/>
              <a:t>Tutors available at specified times</a:t>
            </a:r>
          </a:p>
          <a:p>
            <a:r>
              <a:rPr lang="en-GB" sz="2000" dirty="0" smtClean="0"/>
              <a:t>May contain a bank of resources</a:t>
            </a:r>
          </a:p>
          <a:p>
            <a:r>
              <a:rPr lang="en-GB" sz="2000" dirty="0" smtClean="0"/>
              <a:t>May include student workspace</a:t>
            </a:r>
          </a:p>
          <a:p>
            <a:r>
              <a:rPr lang="en-GB" sz="2000" dirty="0" smtClean="0"/>
              <a:t>May include access to computing and other facilities (e.g. video)</a:t>
            </a:r>
          </a:p>
          <a:p>
            <a:r>
              <a:rPr lang="en-GB" sz="2000" dirty="0" smtClean="0"/>
              <a:t>May be located in a department or in a central service (e.g. library skills centre)</a:t>
            </a:r>
          </a:p>
          <a:p>
            <a:r>
              <a:rPr lang="en-GB" sz="2000" dirty="0" smtClean="0"/>
              <a:t>May have dedicated staffing</a:t>
            </a:r>
          </a:p>
          <a:p>
            <a:r>
              <a:rPr lang="en-GB" sz="2000" dirty="0" smtClean="0"/>
              <a:t>May be the focus of related initiatives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Autofit/>
          </a:bodyPr>
          <a:lstStyle/>
          <a:p>
            <a:r>
              <a:rPr lang="en-US" sz="2800" dirty="0"/>
              <a:t>Support provided in different ways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sz="2400" dirty="0" smtClean="0"/>
              <a:t>Drop-in – tutors and/or postgraduates available for 1-1 help</a:t>
            </a:r>
          </a:p>
          <a:p>
            <a:r>
              <a:rPr lang="en-US" sz="2400" dirty="0" smtClean="0"/>
              <a:t>Appointment based</a:t>
            </a:r>
          </a:p>
          <a:p>
            <a:r>
              <a:rPr lang="en-US" sz="2400" dirty="0" smtClean="0"/>
              <a:t>Web-based (virtual classroom)</a:t>
            </a:r>
          </a:p>
          <a:p>
            <a:r>
              <a:rPr lang="en-US" sz="2400" dirty="0" smtClean="0"/>
              <a:t>Located in a </a:t>
            </a:r>
            <a:r>
              <a:rPr lang="en-US" sz="2400" dirty="0" err="1" smtClean="0"/>
              <a:t>maths</a:t>
            </a:r>
            <a:r>
              <a:rPr lang="en-US" sz="2400" dirty="0" smtClean="0"/>
              <a:t> (or other) department</a:t>
            </a:r>
          </a:p>
          <a:p>
            <a:r>
              <a:rPr lang="en-US" sz="2400" dirty="0" smtClean="0"/>
              <a:t>Located in a central study support facility</a:t>
            </a:r>
          </a:p>
          <a:p>
            <a:r>
              <a:rPr lang="en-US" sz="2400" dirty="0" smtClean="0"/>
              <a:t>Located in a Library</a:t>
            </a:r>
          </a:p>
          <a:p>
            <a:r>
              <a:rPr lang="en-US" sz="2400" dirty="0" smtClean="0"/>
              <a:t>Just for first years, just for engineers,</a:t>
            </a:r>
          </a:p>
          <a:p>
            <a:r>
              <a:rPr lang="en-US" sz="2400" dirty="0" smtClean="0"/>
              <a:t>Open to anyone at any level</a:t>
            </a:r>
          </a:p>
          <a:p>
            <a:r>
              <a:rPr lang="en-US" sz="2400" dirty="0" err="1" smtClean="0"/>
              <a:t>Maths</a:t>
            </a:r>
            <a:r>
              <a:rPr lang="en-US" sz="2400" dirty="0" smtClean="0"/>
              <a:t> Café, </a:t>
            </a:r>
            <a:r>
              <a:rPr lang="en-US" sz="2400" dirty="0" err="1" smtClean="0"/>
              <a:t>Maths</a:t>
            </a:r>
            <a:r>
              <a:rPr lang="en-US" sz="2400" dirty="0" smtClean="0"/>
              <a:t> Arcade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A mathematics support centre  – what is it 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4" name="Content Placeholder 3" descr="drop in centr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0833" r="-20833"/>
          <a:stretch>
            <a:fillRect/>
          </a:stretch>
        </p:blipFill>
        <p:spPr>
          <a:xfrm>
            <a:off x="-113928" y="1556792"/>
            <a:ext cx="5189984" cy="2747639"/>
          </a:xfrm>
        </p:spPr>
      </p:pic>
      <p:pic>
        <p:nvPicPr>
          <p:cNvPr id="6" name="Picture 5" descr="JamesandFriend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7619" y="1556792"/>
            <a:ext cx="3540805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89104" y="4221088"/>
            <a:ext cx="1403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MASH </a:t>
            </a:r>
            <a:r>
              <a:rPr lang="en-US" dirty="0" smtClean="0">
                <a:latin typeface="Arial"/>
                <a:cs typeface="Arial"/>
              </a:rPr>
              <a:t>at Sheffield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29309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/>
                <a:cs typeface="Arial"/>
              </a:rPr>
              <a:t>Maths</a:t>
            </a:r>
            <a:r>
              <a:rPr lang="en-US" dirty="0" smtClean="0">
                <a:latin typeface="Arial"/>
                <a:cs typeface="Arial"/>
              </a:rPr>
              <a:t> support at </a:t>
            </a:r>
            <a:r>
              <a:rPr lang="en-US" dirty="0" smtClean="0">
                <a:latin typeface="Arial"/>
                <a:cs typeface="Arial"/>
              </a:rPr>
              <a:t>Loughborough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Mathematics support – </a:t>
            </a:r>
            <a:r>
              <a:rPr lang="en-GB" sz="2800" dirty="0" smtClean="0"/>
              <a:t>Why is it needed now 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gma_hestem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Times New Roman"/>
      </a:majorFont>
      <a:minorFont>
        <a:latin typeface="Verdan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sigma_hestem.potx</Template>
  <TotalTime>13127</TotalTime>
  <Words>981</Words>
  <Application>Microsoft Macintosh PowerPoint</Application>
  <PresentationFormat>On-screen Show (4:3)</PresentationFormat>
  <Paragraphs>99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sigma_hestem</vt:lpstr>
      <vt:lpstr>Postgraduates who Tutor in Mathematics Support Centres </vt:lpstr>
      <vt:lpstr>Initial Activity </vt:lpstr>
      <vt:lpstr>Mathematics support – what is it ?</vt:lpstr>
      <vt:lpstr>Mathematics support – what is it ? [some suggested responses; these will vary from institution to institution]</vt:lpstr>
      <vt:lpstr>A mathematics support centre – what is it ?</vt:lpstr>
      <vt:lpstr>A mathematics support centre  – what is it ? [some suggested responses; these will vary from institution to institution]</vt:lpstr>
      <vt:lpstr>Support provided in different ways</vt:lpstr>
      <vt:lpstr>A mathematics support centre  – what is it ?</vt:lpstr>
      <vt:lpstr>Mathematics support – Why is it needed now ?</vt:lpstr>
      <vt:lpstr>Mathematics support – Why is it needed ?  [some suggested responses; these will vary from institution to institution]</vt:lpstr>
      <vt:lpstr>The “mathematics problem” – a plethora of reports</vt:lpstr>
      <vt:lpstr>The “mathematics problem” – a plethora of reports</vt:lpstr>
      <vt:lpstr>The “mathematics problem”– a plethora of reports</vt:lpstr>
      <vt:lpstr>ACME report 2011</vt:lpstr>
      <vt:lpstr>Is the UK an outlier in upper secondary maths education ?</vt:lpstr>
      <vt:lpstr>Current thinking:</vt:lpstr>
      <vt:lpstr>Why is tutoring in a support centre different from module tutoring ?</vt:lpstr>
      <vt:lpstr>Why is tutoring in a support centre different from module tutoring ? [some suggested responses; these will vary from institution to institution]</vt:lpstr>
    </vt:vector>
  </TitlesOfParts>
  <Company>Loughborough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 Croft</dc:creator>
  <cp:lastModifiedBy>Tony Croft</cp:lastModifiedBy>
  <cp:revision>64</cp:revision>
  <cp:lastPrinted>2010-11-18T19:08:02Z</cp:lastPrinted>
  <dcterms:created xsi:type="dcterms:W3CDTF">2011-02-08T22:24:04Z</dcterms:created>
  <dcterms:modified xsi:type="dcterms:W3CDTF">2016-03-04T14:51:54Z</dcterms:modified>
</cp:coreProperties>
</file>