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8" r:id="rId2"/>
    <p:sldId id="267" r:id="rId3"/>
    <p:sldId id="264" r:id="rId4"/>
    <p:sldId id="263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39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6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CE7594-85A9-4FF1-B1C6-EF6400AD53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412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E368CA-FCC5-46F9-90B9-3B8A210F8B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CAE58B-315B-44C4-848E-53FD65FB8B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8B26B8-AEAA-4AEB-B3D4-4E33207027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A383C4-546A-4DE4-8878-BF61D4E65F7E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49330"/>
            <a:ext cx="1714981" cy="70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FB6F25-D472-4572-9951-D518F82546E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336097-140D-4A84-BA77-75D19EF1E7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30861A-21BE-4F03-AE33-15752AF3019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1EE93-AFED-463E-9828-3866CC9591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A591C2-2BD6-4AB8-89CB-F4A7F720E9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07D1CE-C6BC-4947-8796-25CF4C554C0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944A9B-46ED-4D2B-A180-5CE885C2EB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A169F4-BCB8-488A-A9EE-DDBAFBFE4D59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6" name="Picture 12" descr="pp3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700338" y="2133600"/>
            <a:ext cx="3549650" cy="3808413"/>
          </a:xfrm>
          <a:prstGeom prst="rect">
            <a:avLst/>
          </a:prstGeom>
          <a:noFill/>
        </p:spPr>
      </p:pic>
      <p:pic>
        <p:nvPicPr>
          <p:cNvPr id="1037" name="Picture 13" descr="pp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84888" y="5545138"/>
            <a:ext cx="3059112" cy="1312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3986"/>
          </a:solidFill>
          <a:latin typeface="Verdan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0398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3986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03986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986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98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98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98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98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98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en-US" sz="3600" dirty="0" smtClean="0"/>
              <a:t>Do’s and Don’ts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3457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sigma_cmyk_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260648"/>
            <a:ext cx="3048000" cy="1307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Do’s and don’ts: Consider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2856"/>
            <a:ext cx="7772400" cy="3886944"/>
          </a:xfrm>
        </p:spPr>
        <p:txBody>
          <a:bodyPr/>
          <a:lstStyle/>
          <a:p>
            <a:r>
              <a:rPr lang="en-GB" dirty="0" smtClean="0"/>
              <a:t>Prior to working in the Centre (Preparation!)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/>
              <a:t>I</a:t>
            </a:r>
            <a:r>
              <a:rPr lang="en-GB" dirty="0" smtClean="0"/>
              <a:t>dentify </a:t>
            </a:r>
            <a:r>
              <a:rPr lang="en-GB" dirty="0" smtClean="0"/>
              <a:t>things you should, and should not do.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>
                <a:solidFill>
                  <a:srgbClr val="000000"/>
                </a:solidFill>
              </a:rPr>
              <a:t/>
            </a:r>
            <a:br>
              <a:rPr lang="en-GB" sz="2000" dirty="0" smtClean="0">
                <a:solidFill>
                  <a:srgbClr val="000000"/>
                </a:solidFill>
              </a:rPr>
            </a:b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2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Prior to working in Centre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Identify the academic member of staff responsible</a:t>
            </a:r>
          </a:p>
          <a:p>
            <a:r>
              <a:rPr lang="en-GB" sz="2400" dirty="0" smtClean="0"/>
              <a:t>Identify the resources available to you for use with students</a:t>
            </a:r>
          </a:p>
          <a:p>
            <a:r>
              <a:rPr lang="en-GB" sz="2400" dirty="0" smtClean="0"/>
              <a:t>Identify your potential audience and be clear about your contribution</a:t>
            </a:r>
          </a:p>
          <a:p>
            <a:r>
              <a:rPr lang="en-GB" sz="2400" dirty="0" smtClean="0"/>
              <a:t>Familiarise yourself with the surroundings</a:t>
            </a:r>
          </a:p>
          <a:p>
            <a:r>
              <a:rPr lang="en-GB" sz="2400" dirty="0" smtClean="0"/>
              <a:t>Ensure you have all materials and resources you need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Do’s and don’ts: Consider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2856"/>
            <a:ext cx="7772400" cy="3886944"/>
          </a:xfrm>
        </p:spPr>
        <p:txBody>
          <a:bodyPr/>
          <a:lstStyle/>
          <a:p>
            <a:pPr marL="0" indent="0">
              <a:buNone/>
            </a:pPr>
            <a:endParaRPr lang="en-GB" sz="2000" dirty="0" smtClean="0"/>
          </a:p>
          <a:p>
            <a:r>
              <a:rPr lang="en-GB" dirty="0" smtClean="0"/>
              <a:t>During a drop in session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/>
              <a:t>I</a:t>
            </a:r>
            <a:r>
              <a:rPr lang="en-GB" dirty="0" smtClean="0"/>
              <a:t>dentify </a:t>
            </a:r>
            <a:r>
              <a:rPr lang="en-GB" dirty="0" smtClean="0"/>
              <a:t>things you should, and should not do.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>
                <a:solidFill>
                  <a:srgbClr val="000000"/>
                </a:solidFill>
              </a:rPr>
              <a:t/>
            </a:r>
            <a:br>
              <a:rPr lang="en-GB" sz="2000" dirty="0" smtClean="0">
                <a:solidFill>
                  <a:srgbClr val="000000"/>
                </a:solidFill>
              </a:rPr>
            </a:b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During a drop in session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Welcome the student</a:t>
            </a:r>
          </a:p>
          <a:p>
            <a:r>
              <a:rPr lang="en-GB" sz="2400" dirty="0" smtClean="0"/>
              <a:t>Understand their background and mathematical needs</a:t>
            </a:r>
          </a:p>
          <a:p>
            <a:r>
              <a:rPr lang="en-GB" sz="2400" dirty="0" smtClean="0"/>
              <a:t>Spread your time evenly - consider how you might use tasks</a:t>
            </a:r>
          </a:p>
          <a:p>
            <a:r>
              <a:rPr lang="en-GB" sz="2400" dirty="0" smtClean="0"/>
              <a:t>Be positive and supportive – never critical or demeaning</a:t>
            </a:r>
          </a:p>
          <a:p>
            <a:r>
              <a:rPr lang="en-GB" sz="2400" dirty="0" smtClean="0"/>
              <a:t>It is ok not to always know!</a:t>
            </a:r>
          </a:p>
          <a:p>
            <a:r>
              <a:rPr lang="en-GB" sz="2400" dirty="0" smtClean="0"/>
              <a:t>Be wary of assessed coursework!</a:t>
            </a:r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During a drop in session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Remember, students aren’t necessarily like you</a:t>
            </a:r>
          </a:p>
          <a:p>
            <a:r>
              <a:rPr lang="en-GB" sz="2400" dirty="0" smtClean="0"/>
              <a:t>Maintain a professional relationship</a:t>
            </a:r>
          </a:p>
          <a:p>
            <a:r>
              <a:rPr lang="en-GB" sz="2400" dirty="0" smtClean="0"/>
              <a:t>Don’t ‘tell’ straight away – encourage the student to think and engage</a:t>
            </a:r>
          </a:p>
          <a:p>
            <a:r>
              <a:rPr lang="en-GB" sz="2400" dirty="0" smtClean="0"/>
              <a:t>Identify what the student knows and adapt accordingly</a:t>
            </a:r>
          </a:p>
          <a:p>
            <a:r>
              <a:rPr lang="en-GB" sz="2400" dirty="0" smtClean="0"/>
              <a:t>Listen, question and only then explain</a:t>
            </a:r>
          </a:p>
          <a:p>
            <a:r>
              <a:rPr lang="en-GB" sz="2400" dirty="0" smtClean="0"/>
              <a:t>Direct to other material – encourage the student to learn for themselves </a:t>
            </a:r>
          </a:p>
          <a:p>
            <a:endParaRPr lang="en-GB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During a drop in session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GB" sz="2400" dirty="0" smtClean="0"/>
              <a:t>Ensure the students leave on a positive note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Either they believe their problem is solved, or at least they have started on a journey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Encourage them to return if necessary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Encourage them to put in effort between visits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Encourage them to access other resources and become independent learners</a:t>
            </a:r>
          </a:p>
          <a:p>
            <a:r>
              <a:rPr lang="en-GB" sz="2400" dirty="0" smtClean="0"/>
              <a:t> 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41640391"/>
      </p:ext>
    </p:extLst>
  </p:cSld>
  <p:clrMapOvr>
    <a:masterClrMapping/>
  </p:clrMapOvr>
</p:sld>
</file>

<file path=ppt/theme/theme1.xml><?xml version="1.0" encoding="utf-8"?>
<a:theme xmlns:a="http://schemas.openxmlformats.org/drawingml/2006/main" name="sigma_hestem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Times New Roman"/>
      </a:majorFont>
      <a:minorFont>
        <a:latin typeface="Verdan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sigma_hestem.potx</Template>
  <TotalTime>13168</TotalTime>
  <Words>194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sigma_hestem</vt:lpstr>
      <vt:lpstr>Do’s and Don’ts </vt:lpstr>
      <vt:lpstr>Do’s and don’ts: Consider:</vt:lpstr>
      <vt:lpstr>Prior to working in Centre</vt:lpstr>
      <vt:lpstr>Do’s and don’ts: Consider:</vt:lpstr>
      <vt:lpstr>During a drop in session</vt:lpstr>
      <vt:lpstr>During a drop in session</vt:lpstr>
      <vt:lpstr>During a drop in session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Tony Croft</dc:creator>
  <cp:lastModifiedBy>Tony Croft</cp:lastModifiedBy>
  <cp:revision>60</cp:revision>
  <cp:lastPrinted>2010-11-18T19:08:02Z</cp:lastPrinted>
  <dcterms:created xsi:type="dcterms:W3CDTF">2011-02-08T22:24:04Z</dcterms:created>
  <dcterms:modified xsi:type="dcterms:W3CDTF">2014-08-18T13:27:56Z</dcterms:modified>
</cp:coreProperties>
</file>